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35"/>
  </p:notesMasterIdLst>
  <p:sldIdLst>
    <p:sldId id="256" r:id="rId2"/>
    <p:sldId id="262" r:id="rId3"/>
    <p:sldId id="278" r:id="rId4"/>
    <p:sldId id="282" r:id="rId5"/>
    <p:sldId id="285" r:id="rId6"/>
    <p:sldId id="280" r:id="rId7"/>
    <p:sldId id="281" r:id="rId8"/>
    <p:sldId id="283" r:id="rId9"/>
    <p:sldId id="263" r:id="rId10"/>
    <p:sldId id="264" r:id="rId11"/>
    <p:sldId id="265" r:id="rId12"/>
    <p:sldId id="266" r:id="rId13"/>
    <p:sldId id="284" r:id="rId14"/>
    <p:sldId id="268" r:id="rId15"/>
    <p:sldId id="269" r:id="rId16"/>
    <p:sldId id="267" r:id="rId17"/>
    <p:sldId id="288" r:id="rId18"/>
    <p:sldId id="270" r:id="rId19"/>
    <p:sldId id="291" r:id="rId20"/>
    <p:sldId id="292" r:id="rId21"/>
    <p:sldId id="293" r:id="rId22"/>
    <p:sldId id="294" r:id="rId23"/>
    <p:sldId id="295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9" r:id="rId32"/>
    <p:sldId id="290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F81FD-BF50-4E1F-82FF-F2F74FDE39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tr-TR"/>
        </a:p>
      </dgm:t>
    </dgm:pt>
    <dgm:pt modelId="{D99DAFB4-1299-4E2F-8D87-CCC9294CF70B}" type="pres">
      <dgm:prSet presAssocID="{D23F81FD-BF50-4E1F-82FF-F2F74FDE391B}" presName="diagram" presStyleCnt="0">
        <dgm:presLayoutVars>
          <dgm:dir/>
          <dgm:resizeHandles val="exact"/>
        </dgm:presLayoutVars>
      </dgm:prSet>
      <dgm:spPr/>
    </dgm:pt>
  </dgm:ptLst>
  <dgm:cxnLst>
    <dgm:cxn modelId="{2596C889-2690-471A-BFF4-83D839E22158}" type="presOf" srcId="{D23F81FD-BF50-4E1F-82FF-F2F74FDE391B}" destId="{D99DAFB4-1299-4E2F-8D87-CCC9294CF70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302C7-F691-4A58-B9C3-53FA16BB0E1A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9ECF3-EC88-417A-BB3B-2E13F92CA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86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9ECF3-EC88-417A-BB3B-2E13F92CA31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29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9ECF3-EC88-417A-BB3B-2E13F92CA31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8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9ECF3-EC88-417A-BB3B-2E13F92CA31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45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64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32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83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22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12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14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7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04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47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06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87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73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23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3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48813-07A2-4384-AA6D-0643C5593BB9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8528B4-8E32-4931-B7C6-87CA0E178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21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1362ED4-C052-B1D4-BA66-1E6B0511EE1E}"/>
              </a:ext>
            </a:extLst>
          </p:cNvPr>
          <p:cNvSpPr txBox="1"/>
          <p:nvPr/>
        </p:nvSpPr>
        <p:spPr>
          <a:xfrm>
            <a:off x="1069518" y="173273"/>
            <a:ext cx="72517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Yakın Doğu Üniversitesi </a:t>
            </a:r>
          </a:p>
          <a:p>
            <a:pPr algn="ctr"/>
            <a:r>
              <a:rPr lang="tr-T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Sağlık Hizmetleri Meslek Yükseko</a:t>
            </a:r>
            <a:r>
              <a:rPr lang="tr-TR" sz="3200" b="1" dirty="0">
                <a:latin typeface="Bahnschrift" panose="020B0502040204020203" pitchFamily="34" charset="0"/>
              </a:rPr>
              <a:t>kulu </a:t>
            </a:r>
          </a:p>
          <a:p>
            <a:endParaRPr lang="tr-TR" sz="3200" dirty="0">
              <a:latin typeface="Bahnschrift" panose="020B0502040204020203" pitchFamily="34" charset="0"/>
            </a:endParaRPr>
          </a:p>
          <a:p>
            <a:endParaRPr lang="tr-TR" sz="3200" dirty="0">
              <a:latin typeface="Bahnschrift" panose="020B05020402040202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8697BED-A33F-25D0-B9A6-BFEA75F6A260}"/>
              </a:ext>
            </a:extLst>
          </p:cNvPr>
          <p:cNvSpPr txBox="1"/>
          <p:nvPr/>
        </p:nvSpPr>
        <p:spPr>
          <a:xfrm>
            <a:off x="1724857" y="6070969"/>
            <a:ext cx="683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Bahnschrift" panose="020B0502040204020203" pitchFamily="34" charset="0"/>
              </a:rPr>
              <a:t>2025-2026 </a:t>
            </a:r>
            <a:r>
              <a:rPr lang="tr-TR" sz="2800" b="1">
                <a:latin typeface="Bahnschrift" panose="020B0502040204020203" pitchFamily="34" charset="0"/>
              </a:rPr>
              <a:t>Oryantasyon Toplantısı</a:t>
            </a:r>
            <a:endParaRPr lang="tr-TR" sz="3200" dirty="0"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277690-1F70-4C56-A985-BB24387DD081}"/>
              </a:ext>
            </a:extLst>
          </p:cNvPr>
          <p:cNvGrpSpPr/>
          <p:nvPr/>
        </p:nvGrpSpPr>
        <p:grpSpPr>
          <a:xfrm>
            <a:off x="1208330" y="1276819"/>
            <a:ext cx="5966193" cy="4304362"/>
            <a:chOff x="1011382" y="221673"/>
            <a:chExt cx="9531927" cy="663632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7D89AD-DCD3-43FF-8035-54D125E331B4}"/>
                </a:ext>
              </a:extLst>
            </p:cNvPr>
            <p:cNvSpPr/>
            <p:nvPr/>
          </p:nvSpPr>
          <p:spPr>
            <a:xfrm>
              <a:off x="1011382" y="221673"/>
              <a:ext cx="9531927" cy="6636327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8" name="Picture 4" descr="Riskli Gebelik Uzmanı">
              <a:extLst>
                <a:ext uri="{FF2B5EF4-FFF2-40B4-BE49-F238E27FC236}">
                  <a16:creationId xmlns:a16="http://schemas.microsoft.com/office/drawing/2014/main" id="{65FD2A48-FC5A-4EFC-9A9E-B91BD662A4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24" b="89881" l="30435" r="67893">
                          <a14:backgroundMark x1="38462" y1="69048" x2="38462" y2="69048"/>
                          <a14:backgroundMark x1="37793" y1="73810" x2="34114" y2="52381"/>
                          <a14:backgroundMark x1="37124" y1="63690" x2="37124" y2="63690"/>
                          <a14:backgroundMark x1="37793" y1="63690" x2="37793" y2="63690"/>
                          <a14:backgroundMark x1="40468" y1="62500" x2="40468" y2="62500"/>
                          <a14:backgroundMark x1="39130" y1="58929" x2="39130" y2="58929"/>
                          <a14:backgroundMark x1="38796" y1="57143" x2="38796" y2="57143"/>
                          <a14:backgroundMark x1="36120" y1="54167" x2="36120" y2="54167"/>
                          <a14:backgroundMark x1="34448" y1="53571" x2="34448" y2="53571"/>
                          <a14:backgroundMark x1="34114" y1="53571" x2="38796" y2="82143"/>
                          <a14:backgroundMark x1="36120" y1="79762" x2="36120" y2="79762"/>
                          <a14:backgroundMark x1="34783" y1="81548" x2="34448" y2="83929"/>
                          <a14:backgroundMark x1="33110" y1="86310" x2="33110" y2="86310"/>
                          <a14:backgroundMark x1="38462" y1="85119" x2="38462" y2="85119"/>
                          <a14:backgroundMark x1="38462" y1="83929" x2="38462" y2="83929"/>
                          <a14:backgroundMark x1="38462" y1="79167" x2="38462" y2="79167"/>
                          <a14:backgroundMark x1="40134" y1="78571" x2="40134" y2="78571"/>
                          <a14:backgroundMark x1="40468" y1="73810" x2="40468" y2="73810"/>
                          <a14:backgroundMark x1="41137" y1="69048" x2="41137" y2="69048"/>
                          <a14:backgroundMark x1="41472" y1="67262" x2="41472" y2="67262"/>
                          <a14:backgroundMark x1="39799" y1="58929" x2="39799" y2="58929"/>
                          <a14:backgroundMark x1="38796" y1="56548" x2="38796" y2="56548"/>
                          <a14:backgroundMark x1="34114" y1="51190" x2="32107" y2="47024"/>
                          <a14:backgroundMark x1="32776" y1="60714" x2="32776" y2="60714"/>
                          <a14:backgroundMark x1="32776" y1="60714" x2="32107" y2="62500"/>
                          <a14:backgroundMark x1="32107" y1="64286" x2="32107" y2="68452"/>
                          <a14:backgroundMark x1="32107" y1="70833" x2="32776" y2="75000"/>
                          <a14:backgroundMark x1="32107" y1="77381" x2="31773" y2="85119"/>
                          <a14:backgroundMark x1="31438" y1="85119" x2="31438" y2="85119"/>
                          <a14:backgroundMark x1="31773" y1="86905" x2="31773" y2="86905"/>
                          <a14:backgroundMark x1="33110" y1="77381" x2="33110" y2="77381"/>
                          <a14:backgroundMark x1="41472" y1="82738" x2="41472" y2="82738"/>
                          <a14:backgroundMark x1="63880" y1="60714" x2="58194" y2="86310"/>
                          <a14:backgroundMark x1="64548" y1="44048" x2="64548" y2="44048"/>
                          <a14:backgroundMark x1="62876" y1="45833" x2="62876" y2="45833"/>
                          <a14:backgroundMark x1="62876" y1="56548" x2="63211" y2="59524"/>
                          <a14:backgroundMark x1="63211" y1="62500" x2="63211" y2="68452"/>
                          <a14:backgroundMark x1="63211" y1="68452" x2="63211" y2="72619"/>
                          <a14:backgroundMark x1="61538" y1="86905" x2="61538" y2="86905"/>
                          <a14:backgroundMark x1="61538" y1="86905" x2="61538" y2="86905"/>
                          <a14:backgroundMark x1="56856" y1="86310" x2="56856" y2="86310"/>
                          <a14:backgroundMark x1="61538" y1="54762" x2="61538" y2="54762"/>
                          <a14:backgroundMark x1="58863" y1="55952" x2="58863" y2="55952"/>
                          <a14:backgroundMark x1="56187" y1="57143" x2="56187" y2="59524"/>
                          <a14:backgroundMark x1="55853" y1="61905" x2="55518" y2="64286"/>
                          <a14:backgroundMark x1="55518" y1="64881" x2="55518" y2="67262"/>
                          <a14:backgroundMark x1="55518" y1="71429" x2="55853" y2="73810"/>
                          <a14:backgroundMark x1="55853" y1="74405" x2="55853" y2="78571"/>
                          <a14:backgroundMark x1="54181" y1="85119" x2="54515" y2="91667"/>
                          <a14:backgroundMark x1="54515" y1="91667" x2="54515" y2="91667"/>
                          <a14:backgroundMark x1="62542" y1="86905" x2="62542" y2="86905"/>
                          <a14:backgroundMark x1="61538" y1="86905" x2="61538" y2="86905"/>
                          <a14:backgroundMark x1="62542" y1="84524" x2="62542" y2="84524"/>
                          <a14:backgroundMark x1="61873" y1="80357" x2="61873" y2="80357"/>
                          <a14:backgroundMark x1="60535" y1="79762" x2="60535" y2="79762"/>
                          <a14:backgroundMark x1="59197" y1="72619" x2="59197" y2="72619"/>
                          <a14:backgroundMark x1="59197" y1="72024" x2="59197" y2="72024"/>
                          <a14:backgroundMark x1="59197" y1="70833" x2="59197" y2="70833"/>
                          <a14:backgroundMark x1="56856" y1="59524" x2="56856" y2="59524"/>
                          <a14:backgroundMark x1="56856" y1="56548" x2="56856" y2="56548"/>
                          <a14:backgroundMark x1="56856" y1="45833" x2="56856" y2="43452"/>
                          <a14:backgroundMark x1="56856" y1="39286" x2="56856" y2="39286"/>
                          <a14:backgroundMark x1="62542" y1="42857" x2="62542" y2="42857"/>
                          <a14:backgroundMark x1="62876" y1="40476" x2="62876" y2="40476"/>
                          <a14:backgroundMark x1="62876" y1="39286" x2="62876" y2="39286"/>
                          <a14:backgroundMark x1="61538" y1="38095" x2="61538" y2="38095"/>
                          <a14:backgroundMark x1="61204" y1="50595" x2="61204" y2="50595"/>
                          <a14:backgroundMark x1="60535" y1="51786" x2="60535" y2="51786"/>
                          <a14:backgroundMark x1="60201" y1="53571" x2="60201" y2="53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4" r="25803"/>
            <a:stretch/>
          </p:blipFill>
          <p:spPr bwMode="auto">
            <a:xfrm>
              <a:off x="4596869" y="321606"/>
              <a:ext cx="2895562" cy="3786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K.K.T.C BAYRAĞI - KIBRIS'IM">
              <a:extLst>
                <a:ext uri="{FF2B5EF4-FFF2-40B4-BE49-F238E27FC236}">
                  <a16:creationId xmlns:a16="http://schemas.microsoft.com/office/drawing/2014/main" id="{BA7CD290-DF45-479D-A391-0A09616BF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741" y="1849464"/>
              <a:ext cx="2619375" cy="174307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Yakin Dogu Universitesi - EuroLeague Women 2017-18 - FIBA.basketball">
              <a:extLst>
                <a:ext uri="{FF2B5EF4-FFF2-40B4-BE49-F238E27FC236}">
                  <a16:creationId xmlns:a16="http://schemas.microsoft.com/office/drawing/2014/main" id="{B8714B4A-F2C4-48FC-98F6-2D37AE31A6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r="9478" b="14239"/>
            <a:stretch/>
          </p:blipFill>
          <p:spPr bwMode="auto">
            <a:xfrm>
              <a:off x="7533602" y="1699779"/>
              <a:ext cx="2206138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up 7">
              <a:extLst>
                <a:ext uri="{FF2B5EF4-FFF2-40B4-BE49-F238E27FC236}">
                  <a16:creationId xmlns:a16="http://schemas.microsoft.com/office/drawing/2014/main" id="{544B0683-888B-488A-8F43-F3ED5E5E8AC4}"/>
                </a:ext>
              </a:extLst>
            </p:cNvPr>
            <p:cNvGrpSpPr/>
            <p:nvPr/>
          </p:nvGrpSpPr>
          <p:grpSpPr>
            <a:xfrm>
              <a:off x="2878698" y="3742457"/>
              <a:ext cx="6393032" cy="3086091"/>
              <a:chOff x="3363553" y="3813799"/>
              <a:chExt cx="5287769" cy="2924856"/>
            </a:xfrm>
          </p:grpSpPr>
          <p:pic>
            <p:nvPicPr>
              <p:cNvPr id="12" name="Picture 6" descr="100+ Free Ecg &amp; Heartbeat Images">
                <a:extLst>
                  <a:ext uri="{FF2B5EF4-FFF2-40B4-BE49-F238E27FC236}">
                    <a16:creationId xmlns:a16="http://schemas.microsoft.com/office/drawing/2014/main" id="{E1CF97F1-6FFC-48C0-99A0-DA7FF0918E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  <a14:imgEffect>
                          <a14:sharpenSoften amount="-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1759" y="3813799"/>
                <a:ext cx="3040068" cy="1679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Dikdörtgen 5">
                <a:extLst>
                  <a:ext uri="{FF2B5EF4-FFF2-40B4-BE49-F238E27FC236}">
                    <a16:creationId xmlns:a16="http://schemas.microsoft.com/office/drawing/2014/main" id="{D087E2FB-4CC1-4915-946C-3047CC700208}"/>
                  </a:ext>
                </a:extLst>
              </p:cNvPr>
              <p:cNvSpPr/>
              <p:nvPr/>
            </p:nvSpPr>
            <p:spPr>
              <a:xfrm>
                <a:off x="3363553" y="4001708"/>
                <a:ext cx="1742160" cy="145536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tr-TR" sz="88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latin typeface="Bernard MT Condensed" panose="020508060609050204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14" name="Dikdörtgen 10">
                <a:extLst>
                  <a:ext uri="{FF2B5EF4-FFF2-40B4-BE49-F238E27FC236}">
                    <a16:creationId xmlns:a16="http://schemas.microsoft.com/office/drawing/2014/main" id="{C4DBD26A-63EF-4250-897A-A9A2146A46F4}"/>
                  </a:ext>
                </a:extLst>
              </p:cNvPr>
              <p:cNvSpPr/>
              <p:nvPr/>
            </p:nvSpPr>
            <p:spPr>
              <a:xfrm>
                <a:off x="6909162" y="4176181"/>
                <a:ext cx="1742160" cy="145536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tr-TR" sz="8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latin typeface="Bernard MT Condensed" panose="020508060609050204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endParaRPr lang="tr-TR" sz="88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Bernard MT Condensed" panose="020508060609050204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Dikdörtgen 11">
                <a:extLst>
                  <a:ext uri="{FF2B5EF4-FFF2-40B4-BE49-F238E27FC236}">
                    <a16:creationId xmlns:a16="http://schemas.microsoft.com/office/drawing/2014/main" id="{5A08D80A-4F45-449C-BFD6-F48FF88A2C9F}"/>
                  </a:ext>
                </a:extLst>
              </p:cNvPr>
              <p:cNvSpPr/>
              <p:nvPr/>
            </p:nvSpPr>
            <p:spPr>
              <a:xfrm>
                <a:off x="4064938" y="5290967"/>
                <a:ext cx="1742160" cy="14465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tr-TR" sz="88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latin typeface="Bernard MT Condensed" panose="020508060609050204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6" name="Dikdörtgen 12">
                <a:extLst>
                  <a:ext uri="{FF2B5EF4-FFF2-40B4-BE49-F238E27FC236}">
                    <a16:creationId xmlns:a16="http://schemas.microsoft.com/office/drawing/2014/main" id="{8CC9BC7C-2CCE-4CD8-AB2A-92E20233527D}"/>
                  </a:ext>
                </a:extLst>
              </p:cNvPr>
              <p:cNvSpPr/>
              <p:nvPr/>
            </p:nvSpPr>
            <p:spPr>
              <a:xfrm>
                <a:off x="6147844" y="5292105"/>
                <a:ext cx="1742160" cy="14465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tr-TR" sz="88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latin typeface="Bernard MT Condensed" panose="020508060609050204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</a:p>
            </p:txBody>
          </p:sp>
          <p:sp>
            <p:nvSpPr>
              <p:cNvPr id="17" name="Dikdörtgen 13">
                <a:extLst>
                  <a:ext uri="{FF2B5EF4-FFF2-40B4-BE49-F238E27FC236}">
                    <a16:creationId xmlns:a16="http://schemas.microsoft.com/office/drawing/2014/main" id="{5876CCF4-A7B5-4BFE-A5AA-45B66169C892}"/>
                  </a:ext>
                </a:extLst>
              </p:cNvPr>
              <p:cNvSpPr/>
              <p:nvPr/>
            </p:nvSpPr>
            <p:spPr>
              <a:xfrm>
                <a:off x="5081565" y="4928280"/>
                <a:ext cx="1742160" cy="14465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tr-TR" sz="8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latin typeface="Bernard MT Condensed" panose="020508060609050204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endParaRPr lang="tr-TR" sz="88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Bernard MT Condensed" panose="020508060609050204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409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5CAA64D-52CD-969F-748C-18F24D9C087B}"/>
              </a:ext>
            </a:extLst>
          </p:cNvPr>
          <p:cNvSpPr txBox="1"/>
          <p:nvPr/>
        </p:nvSpPr>
        <p:spPr>
          <a:xfrm>
            <a:off x="865026" y="321372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Hata kabul etmeyen alan </a:t>
            </a:r>
            <a:r>
              <a:rPr lang="tr-T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SAĞLIK HİZMETLERİ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5C5CB51-FB33-5657-9F45-208C260EF590}"/>
              </a:ext>
            </a:extLst>
          </p:cNvPr>
          <p:cNvSpPr txBox="1"/>
          <p:nvPr/>
        </p:nvSpPr>
        <p:spPr>
          <a:xfrm>
            <a:off x="775412" y="1787998"/>
            <a:ext cx="812093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ZAMAN: 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Zamanı iyi yöneterek sağlık hizmetlerini en verimli şekilde sunmak</a:t>
            </a: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HASSASİYET: 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adımda doğru ve dikkatli davranmak</a:t>
            </a: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SORUMLULUK: 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İnsan hayatına karşı derin bir sorumluluk bilinciyle görevlerini yerine getirmek</a:t>
            </a: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EMPATİ: 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Hastaların ihtiyaçlarını anlama ve onlara şefkatle yaklaşm</a:t>
            </a: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SÜREKLİ EĞİTİM: 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Bilgi ve becerileri sürekli güncel bulundurarak mesleki yetkinliği arttırmak.</a:t>
            </a: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2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922B151-4BF3-0067-5FFA-0B4CB88A3F32}"/>
              </a:ext>
            </a:extLst>
          </p:cNvPr>
          <p:cNvSpPr txBox="1"/>
          <p:nvPr/>
        </p:nvSpPr>
        <p:spPr>
          <a:xfrm>
            <a:off x="671147" y="1337310"/>
            <a:ext cx="810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Arial Black" panose="020B0A04020102020204" pitchFamily="34" charset="0"/>
              </a:rPr>
              <a:t>Mesleğinin Bilincinde Olmak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4D5D486-6E33-96F7-0CF8-015307DD5972}"/>
              </a:ext>
            </a:extLst>
          </p:cNvPr>
          <p:cNvSpPr txBox="1"/>
          <p:nvPr/>
        </p:nvSpPr>
        <p:spPr>
          <a:xfrm>
            <a:off x="1448387" y="2584546"/>
            <a:ext cx="733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ders, ilerideki iş hayatına katkı sağlar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Sadece sınavı geçmek değil, mesleki yetkinlik kazanmaK hedeflenmeli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</a:t>
            </a:r>
            <a:r>
              <a:rPr lang="tr-T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Sınıfta öğrenilen bilgi, sahada uygulanır</a:t>
            </a:r>
          </a:p>
        </p:txBody>
      </p:sp>
    </p:spTree>
    <p:extLst>
      <p:ext uri="{BB962C8B-B14F-4D97-AF65-F5344CB8AC3E}">
        <p14:creationId xmlns:p14="http://schemas.microsoft.com/office/powerpoint/2010/main" val="299898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D0FB5F-6FCE-8E33-E1F7-C2DF40AC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400" y="639350"/>
            <a:ext cx="6589200" cy="1280890"/>
          </a:xfrm>
        </p:spPr>
        <p:txBody>
          <a:bodyPr/>
          <a:lstStyle/>
          <a:p>
            <a:r>
              <a:rPr lang="tr-TR" dirty="0">
                <a:latin typeface="Arial Black" panose="020B0A04020102020204" pitchFamily="34" charset="0"/>
              </a:rPr>
              <a:t>Ders Geçme Sistemi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0FB1602-6896-3055-7AB1-2E67E0F48DDB}"/>
              </a:ext>
            </a:extLst>
          </p:cNvPr>
          <p:cNvSpPr txBox="1"/>
          <p:nvPr/>
        </p:nvSpPr>
        <p:spPr>
          <a:xfrm>
            <a:off x="998806" y="1920240"/>
            <a:ext cx="77842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400">
                <a:solidFill>
                  <a:srgbClr val="000000"/>
                </a:solidFill>
              </a:defRPr>
            </a:pPr>
            <a:r>
              <a:rPr lang="tr-TR" sz="2800" dirty="0">
                <a:latin typeface="Aptos" panose="020B0004020202020204" pitchFamily="34" charset="0"/>
              </a:rPr>
              <a:t>• 1 Vize (%40) + 1 Final (%60) (derse göre değerlendirme ya da oranlar/yüzdeler değişebilir)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endParaRPr lang="tr-TR" sz="2800" dirty="0">
              <a:latin typeface="Aptos" panose="020B0004020202020204" pitchFamily="34" charset="0"/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tr-TR" sz="2800" dirty="0">
                <a:latin typeface="Aptos" panose="020B0004020202020204" pitchFamily="34" charset="0"/>
              </a:rPr>
              <a:t>• Devam zorunluluğu:</a:t>
            </a:r>
          </a:p>
          <a:p>
            <a:pPr algn="ctr">
              <a:defRPr sz="2400">
                <a:solidFill>
                  <a:srgbClr val="000000"/>
                </a:solidFill>
              </a:defRPr>
            </a:pPr>
            <a:r>
              <a:rPr lang="tr-TR" sz="2800" dirty="0">
                <a:latin typeface="Aptos" panose="020B0004020202020204" pitchFamily="34" charset="0"/>
              </a:rPr>
              <a:t>Teorik %70</a:t>
            </a:r>
          </a:p>
          <a:p>
            <a:pPr algn="ctr">
              <a:defRPr sz="2400">
                <a:solidFill>
                  <a:srgbClr val="000000"/>
                </a:solidFill>
              </a:defRPr>
            </a:pPr>
            <a:r>
              <a:rPr lang="tr-TR" sz="2800" dirty="0">
                <a:latin typeface="Aptos" panose="020B0004020202020204" pitchFamily="34" charset="0"/>
              </a:rPr>
              <a:t>Uygulamalı %80</a:t>
            </a:r>
          </a:p>
          <a:p>
            <a:pPr algn="ctr">
              <a:defRPr sz="2400">
                <a:solidFill>
                  <a:srgbClr val="000000"/>
                </a:solidFill>
              </a:defRPr>
            </a:pPr>
            <a:endParaRPr lang="tr-TR" sz="2800" dirty="0">
              <a:latin typeface="Aptos" panose="020B0004020202020204" pitchFamily="34" charset="0"/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tr-TR" sz="2800" dirty="0">
                <a:latin typeface="Aptos" panose="020B0004020202020204" pitchFamily="34" charset="0"/>
              </a:rPr>
              <a:t>• Bazı derslerde ödev, proje, sosyal, beceri, uygulama sınavı gibi ek değerlendirme yöntemleri uygulanmaktadır.</a:t>
            </a:r>
          </a:p>
        </p:txBody>
      </p:sp>
    </p:spTree>
    <p:extLst>
      <p:ext uri="{BB962C8B-B14F-4D97-AF65-F5344CB8AC3E}">
        <p14:creationId xmlns:p14="http://schemas.microsoft.com/office/powerpoint/2010/main" val="290672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7B4EC7-90CD-84FB-C127-601D0A69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319" y="525636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latin typeface="Arial Black" panose="020B0A04020102020204" pitchFamily="34" charset="0"/>
                <a:cs typeface="Arial" panose="020B0604020202020204" pitchFamily="34" charset="0"/>
              </a:rPr>
              <a:t>Ders Devam Zorunluluğu ve Başarı Koşulları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BA4AC5A-A9D4-0EB4-8BD0-C85D1EC8612F}"/>
              </a:ext>
            </a:extLst>
          </p:cNvPr>
          <p:cNvSpPr txBox="1"/>
          <p:nvPr/>
        </p:nvSpPr>
        <p:spPr>
          <a:xfrm>
            <a:off x="1528273" y="2189153"/>
            <a:ext cx="70572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Teorik derslerde %70, uygulamalı derslerde ise %80 devam zorunluluğu vardır.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Devam şartını yerine getirmeyen öğrenciler, sınavlara girseler dahi notları 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(None- Attended)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olarak değerlendirilir.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NA alan öğrenciler dersten başarısız sayılır</a:t>
            </a:r>
          </a:p>
        </p:txBody>
      </p:sp>
    </p:spTree>
    <p:extLst>
      <p:ext uri="{BB962C8B-B14F-4D97-AF65-F5344CB8AC3E}">
        <p14:creationId xmlns:p14="http://schemas.microsoft.com/office/powerpoint/2010/main" val="64206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8BBFE8-F22A-E679-40DC-0C2D546A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640080"/>
            <a:ext cx="8077200" cy="7162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>
                <a:latin typeface="Arial Black" panose="020B0A04020102020204" pitchFamily="34" charset="0"/>
              </a:rPr>
              <a:t>Sınavlar Hakkında Genel                            Bilgilendirme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2A58871-1373-F463-DEC3-D730A7F5E0E0}"/>
              </a:ext>
            </a:extLst>
          </p:cNvPr>
          <p:cNvSpPr txBox="1"/>
          <p:nvPr/>
        </p:nvSpPr>
        <p:spPr>
          <a:xfrm>
            <a:off x="1234440" y="2080260"/>
            <a:ext cx="7147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Sınav konuları----ders boyunca işlenilen konular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Sadece ezber değil, bilgiyi yorumlama, analiz etme ve/veya uygulama becerileri de değerlendirilir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Kopya çekmek, kopya çekme teşebbüsü, kopya vermek, kendisi yerine başkasını sınava almak ve etik dışı davranışların gözlenmesi durumları sınavın iptali ve disiplin soruşturması</a:t>
            </a:r>
          </a:p>
        </p:txBody>
      </p:sp>
    </p:spTree>
    <p:extLst>
      <p:ext uri="{BB962C8B-B14F-4D97-AF65-F5344CB8AC3E}">
        <p14:creationId xmlns:p14="http://schemas.microsoft.com/office/powerpoint/2010/main" val="427852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D87E3A-FA0E-7D08-0935-5BA7A55F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326" y="458014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Sınavlarda Uyulması Gereken Kurallar</a:t>
            </a:r>
          </a:p>
        </p:txBody>
      </p:sp>
      <p:pic>
        <p:nvPicPr>
          <p:cNvPr id="2050" name="Picture 2" descr="No Smart Devices Not Allow Tablet Stock Vector (Royalty Free ...">
            <a:extLst>
              <a:ext uri="{FF2B5EF4-FFF2-40B4-BE49-F238E27FC236}">
                <a16:creationId xmlns:a16="http://schemas.microsoft.com/office/drawing/2014/main" id="{9675B562-B379-7C4B-239D-794C13D0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1" y="1203595"/>
            <a:ext cx="1668475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019804C-2A15-D2E5-60E0-6FCF692DC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154" y="5343026"/>
            <a:ext cx="1436846" cy="151497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927364D-695F-AA18-075E-90DD07B731C8}"/>
              </a:ext>
            </a:extLst>
          </p:cNvPr>
          <p:cNvSpPr txBox="1"/>
          <p:nvPr/>
        </p:nvSpPr>
        <p:spPr>
          <a:xfrm>
            <a:off x="1680686" y="2274213"/>
            <a:ext cx="63398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Öğrenciler sınavlara öğrenci belgesi / öğrenci kimliği ile katılmak zorundadırlar.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Sınava gelirken mutlaka kalem, silgi vb. kırtasiye malzemelerini yanlarında bulundurmalıdırlar.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Çantalar ve teknolojik cihazların sınav gözetmeninin belirttiği alana bırakılması gerekmektedir.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Sınav devam ederken kalem - silgi alışverişi yapmak, konuşmak ve etrafına bakınmak; sınav kağıdı ile ilgilenmemek kesinlikle yasaktır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499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5E6E8A-9B8A-E54D-9427-A7E05477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80" y="608870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latin typeface="Arial Black" panose="020B0A04020102020204" pitchFamily="34" charset="0"/>
              </a:rPr>
              <a:t>Staj ve Uygulama Süreçleri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9168742-613C-164A-EEB1-B92AB7A023A3}"/>
              </a:ext>
            </a:extLst>
          </p:cNvPr>
          <p:cNvSpPr txBox="1"/>
          <p:nvPr/>
        </p:nvSpPr>
        <p:spPr>
          <a:xfrm>
            <a:off x="998220" y="2644170"/>
            <a:ext cx="8656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 Yaz stajı-----20 ya da 30 iş günü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2., 3. ve son dönemlerde dönem uygulamaları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98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: Çapraz Köşeleri Yuvarlatılmış 21">
            <a:extLst>
              <a:ext uri="{FF2B5EF4-FFF2-40B4-BE49-F238E27FC236}">
                <a16:creationId xmlns:a16="http://schemas.microsoft.com/office/drawing/2014/main" id="{EADA1C72-8485-6983-45AF-6DD3502DDB35}"/>
              </a:ext>
            </a:extLst>
          </p:cNvPr>
          <p:cNvSpPr/>
          <p:nvPr/>
        </p:nvSpPr>
        <p:spPr>
          <a:xfrm>
            <a:off x="5486400" y="2114247"/>
            <a:ext cx="3595747" cy="4179312"/>
          </a:xfrm>
          <a:prstGeom prst="round2Diag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185F911-862F-4D10-9BE8-329AAC54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0" y="330599"/>
            <a:ext cx="6589200" cy="1280890"/>
          </a:xfrm>
        </p:spPr>
        <p:txBody>
          <a:bodyPr/>
          <a:lstStyle/>
          <a:p>
            <a:pPr algn="ctr"/>
            <a:r>
              <a:rPr lang="tr-TR" dirty="0">
                <a:latin typeface="Arial Black" panose="020B0A04020102020204" pitchFamily="34" charset="0"/>
              </a:rPr>
              <a:t>Staj Evrakları ve Devam Zorunluluğu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647AEBE-27AC-41EB-E76B-775359134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0" y="2075783"/>
            <a:ext cx="4696178" cy="478221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649767D-C0AB-2257-F55C-D194ADBC34C9}"/>
              </a:ext>
            </a:extLst>
          </p:cNvPr>
          <p:cNvSpPr txBox="1"/>
          <p:nvPr/>
        </p:nvSpPr>
        <p:spPr>
          <a:xfrm>
            <a:off x="266448" y="1557866"/>
            <a:ext cx="549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Stajınız için gerekli evraklara: shmyo.neu.edu.tr </a:t>
            </a:r>
          </a:p>
        </p:txBody>
      </p:sp>
      <p:sp>
        <p:nvSpPr>
          <p:cNvPr id="11" name="Ok: Sol 10">
            <a:extLst>
              <a:ext uri="{FF2B5EF4-FFF2-40B4-BE49-F238E27FC236}">
                <a16:creationId xmlns:a16="http://schemas.microsoft.com/office/drawing/2014/main" id="{63A29AF4-8D49-9FEE-BBEF-3FC224DAD22A}"/>
              </a:ext>
            </a:extLst>
          </p:cNvPr>
          <p:cNvSpPr/>
          <p:nvPr/>
        </p:nvSpPr>
        <p:spPr>
          <a:xfrm flipH="1">
            <a:off x="5571120" y="1671062"/>
            <a:ext cx="500437" cy="1429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2770697-2ACA-4ED6-CACD-9C153BC0F6A3}"/>
              </a:ext>
            </a:extLst>
          </p:cNvPr>
          <p:cNvSpPr txBox="1"/>
          <p:nvPr/>
        </p:nvSpPr>
        <p:spPr>
          <a:xfrm>
            <a:off x="6071557" y="1525945"/>
            <a:ext cx="135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Akademik</a:t>
            </a:r>
          </a:p>
        </p:txBody>
      </p:sp>
      <p:sp>
        <p:nvSpPr>
          <p:cNvPr id="13" name="Ok: Yukarı 12">
            <a:extLst>
              <a:ext uri="{FF2B5EF4-FFF2-40B4-BE49-F238E27FC236}">
                <a16:creationId xmlns:a16="http://schemas.microsoft.com/office/drawing/2014/main" id="{B4522122-86BB-953A-F3B5-641190A3F433}"/>
              </a:ext>
            </a:extLst>
          </p:cNvPr>
          <p:cNvSpPr/>
          <p:nvPr/>
        </p:nvSpPr>
        <p:spPr>
          <a:xfrm rot="5400000">
            <a:off x="7631429" y="1411886"/>
            <a:ext cx="142942" cy="57761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1DA4C8A-C013-5A88-3183-46DADF6EFA21}"/>
              </a:ext>
            </a:extLst>
          </p:cNvPr>
          <p:cNvSpPr txBox="1"/>
          <p:nvPr/>
        </p:nvSpPr>
        <p:spPr>
          <a:xfrm flipH="1">
            <a:off x="7991710" y="1525945"/>
            <a:ext cx="199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Formlar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1D1665F-1128-C7E0-2AB3-24C2043559A9}"/>
              </a:ext>
            </a:extLst>
          </p:cNvPr>
          <p:cNvSpPr txBox="1"/>
          <p:nvPr/>
        </p:nvSpPr>
        <p:spPr>
          <a:xfrm rot="10800000" flipV="1">
            <a:off x="5248560" y="2353733"/>
            <a:ext cx="3925027" cy="4062651"/>
          </a:xfrm>
          <a:prstGeom prst="rect">
            <a:avLst/>
          </a:prstGeom>
          <a:noFill/>
          <a:ln>
            <a:noFill/>
          </a:ln>
          <a:effectLst>
            <a:outerShdw dist="152400" dir="5400000" sx="37000" sy="37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Stajlarınız için gerekli olan evrakların eksiksiz doldurulması ve zamanında teslim edilmesi zorunludur.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Staj sürecinde raporsuz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devamsızlık hakkınız yoktur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Raporlu olunan günler mutlaka tamamlanmalıdır.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Sigorta tarihleri içinde tamamlanmayan stajlar geçersiz sayılarak öğrencinin eğitim döneminin uzamasına neden olur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Grafik 16" descr="Uyarı">
            <a:extLst>
              <a:ext uri="{FF2B5EF4-FFF2-40B4-BE49-F238E27FC236}">
                <a16:creationId xmlns:a16="http://schemas.microsoft.com/office/drawing/2014/main" id="{B656E2CF-464B-7750-5F84-DC169FEC3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6600" y="330599"/>
            <a:ext cx="1010952" cy="7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2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DF3F7C-B5B4-EEE1-C273-2CCEF997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 Black" panose="020B0A04020102020204" pitchFamily="34" charset="0"/>
              </a:rPr>
              <a:t>Derslik Bulma Rehberi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B2DA035D-93B7-52F3-40BF-D8D4D0E9C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90240"/>
              </p:ext>
            </p:extLst>
          </p:nvPr>
        </p:nvGraphicFramePr>
        <p:xfrm>
          <a:off x="1524000" y="1397000"/>
          <a:ext cx="6096000" cy="465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1578800504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val="1040110268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r>
                        <a:rPr lang="tr-TR" dirty="0"/>
                        <a:t>Derslikler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Okunuşu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99661"/>
                  </a:ext>
                </a:extLst>
              </a:tr>
              <a:tr h="930656">
                <a:tc>
                  <a:txBody>
                    <a:bodyPr/>
                    <a:lstStyle/>
                    <a:p>
                      <a:r>
                        <a:rPr lang="tr-TR" dirty="0"/>
                        <a:t>SBF1D03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Sağlık Bilimleri Fakültesi 1. kat 3 numaralı derslik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563867"/>
                  </a:ext>
                </a:extLst>
              </a:tr>
              <a:tr h="930656">
                <a:tc>
                  <a:txBody>
                    <a:bodyPr/>
                    <a:lstStyle/>
                    <a:p>
                      <a:r>
                        <a:rPr lang="tr-TR" dirty="0"/>
                        <a:t>ECZ3D02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Eczacılık Fakültesi 3. Kat 2 numaralı derslik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559261"/>
                  </a:ext>
                </a:extLst>
              </a:tr>
              <a:tr h="930656">
                <a:tc>
                  <a:txBody>
                    <a:bodyPr/>
                    <a:lstStyle/>
                    <a:p>
                      <a:r>
                        <a:rPr lang="tr-TR" dirty="0"/>
                        <a:t>VT1D05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Veterinerlik Fakültesi 1. Kat 5 Numaralı Derslik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52278"/>
                  </a:ext>
                </a:extLst>
              </a:tr>
              <a:tr h="930656">
                <a:tc>
                  <a:txBody>
                    <a:bodyPr/>
                    <a:lstStyle/>
                    <a:p>
                      <a:r>
                        <a:rPr lang="tr-TR" dirty="0"/>
                        <a:t>HST1D02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Hastane 1. Kat 2 numaralı derslik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28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32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67CE37-B57A-C554-AC33-43B2C6F9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0" y="415388"/>
            <a:ext cx="6589200" cy="1280890"/>
          </a:xfrm>
        </p:spPr>
        <p:txBody>
          <a:bodyPr/>
          <a:lstStyle/>
          <a:p>
            <a:pPr algn="ctr"/>
            <a:r>
              <a:rPr lang="tr-TR" b="1" dirty="0"/>
              <a:t>Ortak Derslerde İşleyiş ve </a:t>
            </a:r>
            <a:r>
              <a:rPr lang="tr-TR" b="1" dirty="0" err="1"/>
              <a:t>Uzebim</a:t>
            </a:r>
            <a:r>
              <a:rPr lang="tr-TR" b="1" dirty="0"/>
              <a:t> Platformu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9FFADAC-4C55-F98D-88EC-78A397A05174}"/>
              </a:ext>
            </a:extLst>
          </p:cNvPr>
          <p:cNvSpPr txBox="1"/>
          <p:nvPr/>
        </p:nvSpPr>
        <p:spPr>
          <a:xfrm>
            <a:off x="1277399" y="1696278"/>
            <a:ext cx="755848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400" b="1" dirty="0"/>
              <a:t>Ders Seçimi</a:t>
            </a:r>
          </a:p>
          <a:p>
            <a:pPr marL="342900" indent="-342900">
              <a:buAutoNum type="arabicPeriod"/>
            </a:pPr>
            <a:endParaRPr lang="tr-T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/>
              <a:t>Ortak Dersler, UZEBİM platformunda akademik yıl ve dönemlik olarak açılmaktadır. </a:t>
            </a:r>
          </a:p>
          <a:p>
            <a:endParaRPr lang="tr-T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/>
              <a:t>Öğrencilerimizin, ders seçimlerini bağlı bulundukları bölümün müfredatına uygun şekilde yapmaları gerekmektedir.</a:t>
            </a:r>
          </a:p>
          <a:p>
            <a:endParaRPr lang="tr-T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/>
              <a:t> Yanlış ders seçimi yapılması durumunda not girişlerinde eksiklikler yaşanabileceğinden, öğrencilerimizin mağduriyet yaşamamaları için ders seçim sürecine dikkat etmeleri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61004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D55EFF-C507-24AC-21C9-052ABDB5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0" y="624110"/>
            <a:ext cx="6589199" cy="1280890"/>
          </a:xfrm>
        </p:spPr>
        <p:txBody>
          <a:bodyPr/>
          <a:lstStyle/>
          <a:p>
            <a:pPr algn="ctr"/>
            <a:r>
              <a:rPr lang="tr-TR" b="1" dirty="0">
                <a:latin typeface="Bahnschrift" panose="020B0502040204020203" pitchFamily="34" charset="0"/>
              </a:rPr>
              <a:t>Üniversitemizi Tanıyalım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58C964-D617-AC83-13CB-ED5F2DE4D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7867649" cy="401955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tr-T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Kuruluş: 1988, Lefkoşa – KKTC</a:t>
            </a:r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tr-T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Toplam Öğrenci Sayısı (2025): 25.068</a:t>
            </a:r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tr-T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20+ Fakülte, 200+ Bölüm, Uluslararası öğrenci profili.</a:t>
            </a:r>
          </a:p>
          <a:p>
            <a:pPr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rPr lang="tr-T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kampüs, laboratuvarlar, kütüphane, müzeler, kantiler, kafetaryalar, sosyal alanlar, süper market, vb.</a:t>
            </a:r>
          </a:p>
          <a:p>
            <a:pPr marL="0" indent="0">
              <a:buClr>
                <a:schemeClr val="tx1"/>
              </a:buCl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665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EC8874-D6D8-6B54-E626-6BCA84CE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8167760" cy="5491480"/>
          </a:xfrm>
        </p:spPr>
        <p:txBody>
          <a:bodyPr>
            <a:noAutofit/>
          </a:bodyPr>
          <a:lstStyle/>
          <a:p>
            <a:r>
              <a:rPr lang="tr-TR" sz="3200" b="1" dirty="0"/>
              <a:t>2.     Platform Kullanım Koşulları</a:t>
            </a:r>
            <a:br>
              <a:rPr lang="tr-TR" sz="2200" dirty="0"/>
            </a:br>
            <a:br>
              <a:rPr lang="tr-TR" sz="2200" dirty="0"/>
            </a:br>
            <a:r>
              <a:rPr lang="tr-T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UZEBİM platformunda yer alan KAM100, KAR100, KTK100, TUR101, TUR102, İNG101,İNG102, AİT101, AİT102, derslerinin sağlıklı bir şekilde yürütülmesi Küütüphane PC’lerinden  [Android işletim sistemi]</a:t>
            </a:r>
            <a:br>
              <a:rPr lang="tr-T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r-T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r-T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Farklı işletim sistemleri kullanılması halinde ders içeriklerine erişim, ilerleme ve kaydetme sorunlar yaşanabilir</a:t>
            </a:r>
          </a:p>
        </p:txBody>
      </p:sp>
    </p:spTree>
    <p:extLst>
      <p:ext uri="{BB962C8B-B14F-4D97-AF65-F5344CB8AC3E}">
        <p14:creationId xmlns:p14="http://schemas.microsoft.com/office/powerpoint/2010/main" val="27256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508D8C-AF4C-A64A-7AE1-07F39E47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439950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3.     Ders Dili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1BEAC05-9599-A5E5-CD2B-14EA684D2758}"/>
              </a:ext>
            </a:extLst>
          </p:cNvPr>
          <p:cNvSpPr txBox="1"/>
          <p:nvPr/>
        </p:nvSpPr>
        <p:spPr>
          <a:xfrm>
            <a:off x="786960" y="2268200"/>
            <a:ext cx="76568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Ders seçimlerini yaparken bağlı bulundukları bölüm müfredatının eğitim dilini dikkate almaları gerekmektedir.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/>
          </a:p>
          <a:p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Yanlış dilde seçilen derslere ait not girişleri müfredata uygun olmadığından değerlendirilemez</a:t>
            </a:r>
          </a:p>
        </p:txBody>
      </p:sp>
    </p:spTree>
    <p:extLst>
      <p:ext uri="{BB962C8B-B14F-4D97-AF65-F5344CB8AC3E}">
        <p14:creationId xmlns:p14="http://schemas.microsoft.com/office/powerpoint/2010/main" val="296945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035AC5-C038-FD95-ECF6-57C56F25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634688"/>
            <a:ext cx="8020050" cy="1280890"/>
          </a:xfrm>
        </p:spPr>
        <p:txBody>
          <a:bodyPr>
            <a:normAutofit fontScale="90000"/>
          </a:bodyPr>
          <a:lstStyle/>
          <a:p>
            <a:r>
              <a:rPr lang="tr-TR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KAM100-CAM100----</a:t>
            </a:r>
            <a:r>
              <a:rPr lang="tr-T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Öğrencilerin ders platformunda yer alan tüm videoları izlemeleri ve etkinlikleri tamamlamaları gerekmektedir.  Notlandırma, score yüzdeliği üzerinden yapılmaktadır.</a:t>
            </a:r>
            <a:br>
              <a:rPr lang="tr-T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r-TR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r-TR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94CFA93-DD7D-CA72-49CB-413407405131}"/>
              </a:ext>
            </a:extLst>
          </p:cNvPr>
          <p:cNvSpPr txBox="1"/>
          <p:nvPr/>
        </p:nvSpPr>
        <p:spPr>
          <a:xfrm>
            <a:off x="993140" y="3260889"/>
            <a:ext cx="71577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KAR100-CAR100--- 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Değerlendirme, ders platformunda yer alan 4 sınav üzerinden online olarak gerçekleştirilmektedir.</a:t>
            </a: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E146958-0692-F90E-ADD5-A509B3CA8B7F}"/>
              </a:ext>
            </a:extLst>
          </p:cNvPr>
          <p:cNvSpPr txBox="1"/>
          <p:nvPr/>
        </p:nvSpPr>
        <p:spPr>
          <a:xfrm>
            <a:off x="1107440" y="4668029"/>
            <a:ext cx="6929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KTK100-CHC100---- 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Öğrencilerin ders platformunda bulunan tüm videoları izlemeleri ve etkinlikleri uygulamaları zorunludur. Notlandırma, </a:t>
            </a:r>
            <a:r>
              <a:rPr lang="tr-T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yüzdeliği esas alınarak yapılmaktadır. </a:t>
            </a:r>
          </a:p>
        </p:txBody>
      </p:sp>
    </p:spTree>
    <p:extLst>
      <p:ext uri="{BB962C8B-B14F-4D97-AF65-F5344CB8AC3E}">
        <p14:creationId xmlns:p14="http://schemas.microsoft.com/office/powerpoint/2010/main" val="141874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397C4BF-AC04-1CA6-F83F-8507D115AE07}"/>
              </a:ext>
            </a:extLst>
          </p:cNvPr>
          <p:cNvSpPr txBox="1"/>
          <p:nvPr/>
        </p:nvSpPr>
        <p:spPr>
          <a:xfrm>
            <a:off x="1366959" y="2234446"/>
            <a:ext cx="6767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SEC351-GEC351:</a:t>
            </a:r>
          </a:p>
          <a:p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Değerlendirme, AI. Prof. Dux tarafından online yapılacak 2 sınav sonucuna göre gerçekleştirilecektir. </a:t>
            </a:r>
          </a:p>
        </p:txBody>
      </p:sp>
    </p:spTree>
    <p:extLst>
      <p:ext uri="{BB962C8B-B14F-4D97-AF65-F5344CB8AC3E}">
        <p14:creationId xmlns:p14="http://schemas.microsoft.com/office/powerpoint/2010/main" val="352582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57DDB2-D4E6-02E3-9345-C5E66EEF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138" y="165534"/>
            <a:ext cx="6589200" cy="1280890"/>
          </a:xfrm>
        </p:spPr>
        <p:txBody>
          <a:bodyPr/>
          <a:lstStyle/>
          <a:p>
            <a:r>
              <a:rPr lang="tr-TR" dirty="0">
                <a:latin typeface="Arial Black" panose="020B0A04020102020204" pitchFamily="34" charset="0"/>
              </a:rPr>
              <a:t>Web Sitesi Kullanımı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B5680602-8F44-9CB5-A863-363DA276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440"/>
            <a:ext cx="9144000" cy="5623560"/>
          </a:xfrm>
          <a:prstGeom prst="rect">
            <a:avLst/>
          </a:prstGeom>
        </p:spPr>
      </p:pic>
      <p:sp>
        <p:nvSpPr>
          <p:cNvPr id="15" name="Ok: Yukarı 14">
            <a:extLst>
              <a:ext uri="{FF2B5EF4-FFF2-40B4-BE49-F238E27FC236}">
                <a16:creationId xmlns:a16="http://schemas.microsoft.com/office/drawing/2014/main" id="{1D006493-5801-AC1B-820A-908164EA7A06}"/>
              </a:ext>
            </a:extLst>
          </p:cNvPr>
          <p:cNvSpPr/>
          <p:nvPr/>
        </p:nvSpPr>
        <p:spPr>
          <a:xfrm rot="19093789">
            <a:off x="4029716" y="872553"/>
            <a:ext cx="433784" cy="642396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Yıldız: 5 Nokta 2">
            <a:extLst>
              <a:ext uri="{FF2B5EF4-FFF2-40B4-BE49-F238E27FC236}">
                <a16:creationId xmlns:a16="http://schemas.microsoft.com/office/drawing/2014/main" id="{6B9D00EE-48E2-0834-F702-1A912A179E4B}"/>
              </a:ext>
            </a:extLst>
          </p:cNvPr>
          <p:cNvSpPr/>
          <p:nvPr/>
        </p:nvSpPr>
        <p:spPr>
          <a:xfrm>
            <a:off x="7638571" y="72893"/>
            <a:ext cx="1351723" cy="10634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C356D00-8068-6990-80BC-8B7A89C50F5A}"/>
              </a:ext>
            </a:extLst>
          </p:cNvPr>
          <p:cNvSpPr txBox="1"/>
          <p:nvPr/>
        </p:nvSpPr>
        <p:spPr>
          <a:xfrm>
            <a:off x="1389471" y="735592"/>
            <a:ext cx="69585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Tüm duyurular ve güncel bilgilere web sitemizden ulaşabilirsiniz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026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7D961A-0996-F72C-A6AA-9CC59BCB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912" y="540982"/>
            <a:ext cx="6849688" cy="1049594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Üniversitemizin Web Sitesinde Ulaşabileceğiniz Bilgiler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6DE6010-1377-72E2-B881-B2242B8D5E0A}"/>
              </a:ext>
            </a:extLst>
          </p:cNvPr>
          <p:cNvSpPr txBox="1"/>
          <p:nvPr/>
        </p:nvSpPr>
        <p:spPr>
          <a:xfrm>
            <a:off x="1379912" y="2564470"/>
            <a:ext cx="68413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ptos" panose="020B0004020202020204" pitchFamily="34" charset="0"/>
              </a:rPr>
              <a:t>1- Akademik Takvim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latin typeface="Aptos" panose="020B0004020202020204" pitchFamily="34" charset="0"/>
            </a:endParaRPr>
          </a:p>
          <a:p>
            <a:r>
              <a:rPr lang="tr-TR" sz="2400" dirty="0">
                <a:latin typeface="Aptos" panose="020B0004020202020204" pitchFamily="34" charset="0"/>
              </a:rPr>
              <a:t>2-Ders Programları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latin typeface="Aptos" panose="020B0004020202020204" pitchFamily="34" charset="0"/>
            </a:endParaRPr>
          </a:p>
          <a:p>
            <a:r>
              <a:rPr lang="tr-TR" sz="2400" dirty="0">
                <a:latin typeface="Aptos" panose="020B0004020202020204" pitchFamily="34" charset="0"/>
              </a:rPr>
              <a:t>3- Duyurular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latin typeface="Aptos" panose="020B0004020202020204" pitchFamily="34" charset="0"/>
            </a:endParaRPr>
          </a:p>
          <a:p>
            <a:r>
              <a:rPr lang="tr-TR" sz="2400" dirty="0">
                <a:latin typeface="Aptos" panose="020B0004020202020204" pitchFamily="34" charset="0"/>
              </a:rPr>
              <a:t>4- Öğrenci işleri &amp; Kayıt bilgileri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latin typeface="Aptos" panose="020B0004020202020204" pitchFamily="34" charset="0"/>
            </a:endParaRPr>
          </a:p>
          <a:p>
            <a:r>
              <a:rPr lang="tr-TR" sz="2400" dirty="0">
                <a:latin typeface="Aptos" panose="020B0004020202020204" pitchFamily="34" charset="0"/>
              </a:rPr>
              <a:t>5- İletişim ve Ulaşım Bilgileri</a:t>
            </a:r>
          </a:p>
          <a:p>
            <a:pPr marL="342900" indent="-3429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592FFDD-3760-AA60-727B-1720ADEA29C7}"/>
              </a:ext>
            </a:extLst>
          </p:cNvPr>
          <p:cNvSpPr txBox="1"/>
          <p:nvPr/>
        </p:nvSpPr>
        <p:spPr>
          <a:xfrm>
            <a:off x="798022" y="1856584"/>
            <a:ext cx="7669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Üniversitemizin web sitesi siz öğrenciler için en önemli bilgi kaynağıdır</a:t>
            </a:r>
          </a:p>
        </p:txBody>
      </p:sp>
    </p:spTree>
    <p:extLst>
      <p:ext uri="{BB962C8B-B14F-4D97-AF65-F5344CB8AC3E}">
        <p14:creationId xmlns:p14="http://schemas.microsoft.com/office/powerpoint/2010/main" val="18526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E62EFC-68D6-EB24-87D4-F8229044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 Black" panose="020B0A04020102020204" pitchFamily="34" charset="0"/>
              </a:rPr>
              <a:t>1- Akademik Takvim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7367154-3D3C-A20D-C24C-B2B28222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5" y="2213000"/>
            <a:ext cx="4655127" cy="384048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BAF2F5C-01A5-1E74-C3AC-4DA72EFDB765}"/>
              </a:ext>
            </a:extLst>
          </p:cNvPr>
          <p:cNvSpPr txBox="1"/>
          <p:nvPr/>
        </p:nvSpPr>
        <p:spPr>
          <a:xfrm>
            <a:off x="5237018" y="2543695"/>
            <a:ext cx="3657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/>
              <a:t>Vize ve final sınav tarihleri</a:t>
            </a:r>
          </a:p>
          <a:p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/>
              <a:t> Kayıt / ders ekleme - bırakma son tarihleri</a:t>
            </a:r>
          </a:p>
          <a:p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/>
              <a:t> Tatiller</a:t>
            </a:r>
          </a:p>
          <a:p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/>
              <a:t> Ödemelerin son günü </a:t>
            </a:r>
          </a:p>
        </p:txBody>
      </p:sp>
    </p:spTree>
    <p:extLst>
      <p:ext uri="{BB962C8B-B14F-4D97-AF65-F5344CB8AC3E}">
        <p14:creationId xmlns:p14="http://schemas.microsoft.com/office/powerpoint/2010/main" val="651880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969859-9A43-9A13-42F0-D3203256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Arial Black" panose="020B0A04020102020204" pitchFamily="34" charset="0"/>
              </a:rPr>
              <a:t>2- Ders Programları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D19EBE-BE99-E0DA-BA9E-BF901E025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754"/>
            <a:ext cx="4937761" cy="419972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777ADB1-8671-C175-D8B4-F771DB9BF97B}"/>
              </a:ext>
            </a:extLst>
          </p:cNvPr>
          <p:cNvSpPr txBox="1"/>
          <p:nvPr/>
        </p:nvSpPr>
        <p:spPr>
          <a:xfrm>
            <a:off x="5057881" y="2757477"/>
            <a:ext cx="4086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Fakülte ve bölüm seçerek</a:t>
            </a:r>
          </a:p>
          <a:p>
            <a:r>
              <a:rPr lang="tr-TR" sz="2400" dirty="0"/>
              <a:t> görüntülenebilir</a:t>
            </a:r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 Derslik kodları ve saatleri </a:t>
            </a:r>
          </a:p>
        </p:txBody>
      </p:sp>
    </p:spTree>
    <p:extLst>
      <p:ext uri="{BB962C8B-B14F-4D97-AF65-F5344CB8AC3E}">
        <p14:creationId xmlns:p14="http://schemas.microsoft.com/office/powerpoint/2010/main" val="4265467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3131D5-CA0D-9347-7824-BE0B1384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738018"/>
            <a:ext cx="6571343" cy="1049235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Arial Black" panose="020B0A04020102020204" pitchFamily="34" charset="0"/>
              </a:rPr>
              <a:t>3- Duyurular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0C6016E-82CF-A8B0-EC57-D5BBB312C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059015"/>
            <a:ext cx="4942285" cy="390952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1ABDC2F-317B-2A5E-CEFD-A61F44FA87D1}"/>
              </a:ext>
            </a:extLst>
          </p:cNvPr>
          <p:cNvSpPr txBox="1"/>
          <p:nvPr/>
        </p:nvSpPr>
        <p:spPr>
          <a:xfrm>
            <a:off x="5125165" y="2978464"/>
            <a:ext cx="433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/>
              <a:t>Genel üniversite duyuruları </a:t>
            </a:r>
          </a:p>
          <a:p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/>
              <a:t>Fakülteye özel duyurular </a:t>
            </a:r>
          </a:p>
        </p:txBody>
      </p:sp>
    </p:spTree>
    <p:extLst>
      <p:ext uri="{BB962C8B-B14F-4D97-AF65-F5344CB8AC3E}">
        <p14:creationId xmlns:p14="http://schemas.microsoft.com/office/powerpoint/2010/main" val="3636230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C53FBD-B6C6-B0D8-BFF8-8DA4B02E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latin typeface="Arial Black" panose="020B0A04020102020204" pitchFamily="34" charset="0"/>
              </a:rPr>
              <a:t>4- öğrenci işleri &amp; Kayıt bilgileri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CF63D0C-1090-1437-6AFB-092FCAE90FB0}"/>
              </a:ext>
            </a:extLst>
          </p:cNvPr>
          <p:cNvSpPr txBox="1"/>
          <p:nvPr/>
        </p:nvSpPr>
        <p:spPr>
          <a:xfrm>
            <a:off x="5025563" y="2782669"/>
            <a:ext cx="3956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/>
              <a:t>Öğrenci işleri duyuruları</a:t>
            </a:r>
          </a:p>
          <a:p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/>
              <a:t> Harç/ ödeme bilgileri </a:t>
            </a:r>
          </a:p>
          <a:p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/>
              <a:t>Memnuniyet merkezi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021E3F1-BC6B-B922-D15A-D028F103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758"/>
            <a:ext cx="4567583" cy="40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4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5FF166-ED9F-2F68-A622-D1C9475B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000" y="378618"/>
            <a:ext cx="6589200" cy="1280890"/>
          </a:xfrm>
        </p:spPr>
        <p:txBody>
          <a:bodyPr/>
          <a:lstStyle/>
          <a:p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Sağlık Hizmetleri Meslek Yüksekokulu’nu Tanıyalım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A371995-05E8-1965-2E35-C51C20E31986}"/>
              </a:ext>
            </a:extLst>
          </p:cNvPr>
          <p:cNvSpPr txBox="1"/>
          <p:nvPr/>
        </p:nvSpPr>
        <p:spPr>
          <a:xfrm>
            <a:off x="1033560" y="2047964"/>
            <a:ext cx="841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Yüksekokulumuz 2011 yılında sağlık sektörünün ihtiyaç duyduğu nitelikli sağlık teknikerlerini yetiştirmek amacıyla kurulmuştur.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982CFA-99FE-6A35-F418-988C92753DDF}"/>
              </a:ext>
            </a:extLst>
          </p:cNvPr>
          <p:cNvSpPr txBox="1"/>
          <p:nvPr/>
        </p:nvSpPr>
        <p:spPr>
          <a:xfrm>
            <a:off x="1033560" y="4209871"/>
            <a:ext cx="7909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23 Türkçe, 7 İngilizce bölümde eğitim - öğretim faaliyetlerine devam ederek öğrencilerine sağlık alanında çok yönlü mesleki eğitim imkanı sağlamaktadır.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B44BCDDC-2990-146A-6771-A35122D143B4}"/>
              </a:ext>
            </a:extLst>
          </p:cNvPr>
          <p:cNvSpPr/>
          <p:nvPr/>
        </p:nvSpPr>
        <p:spPr>
          <a:xfrm>
            <a:off x="609600" y="2328088"/>
            <a:ext cx="423960" cy="32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33647A5A-D7D4-70EF-BB05-1306791644A8}"/>
              </a:ext>
            </a:extLst>
          </p:cNvPr>
          <p:cNvSpPr/>
          <p:nvPr/>
        </p:nvSpPr>
        <p:spPr>
          <a:xfrm>
            <a:off x="609600" y="4419600"/>
            <a:ext cx="423960" cy="32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531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7E4DA5-3AFB-E7B8-F05B-91B42715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Arial Black" panose="020B0A04020102020204" pitchFamily="34" charset="0"/>
              </a:rPr>
              <a:t>5- İLETİŞİM VE ULAŞIM BİLGİLERİ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3DB331-DCCE-C44F-B5F6-CD8E14B50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53498"/>
            <a:ext cx="3009206" cy="409998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714E629-7EC6-AF73-2BAF-E34B97F2D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415" y="1953497"/>
            <a:ext cx="3125584" cy="4099981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D27F256-BD33-4BA3-8074-A297B24ABCBD}"/>
              </a:ext>
            </a:extLst>
          </p:cNvPr>
          <p:cNvSpPr txBox="1"/>
          <p:nvPr/>
        </p:nvSpPr>
        <p:spPr>
          <a:xfrm>
            <a:off x="3150523" y="2801681"/>
            <a:ext cx="2842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/>
              <a:t>Okul otobüsü saat ve güzergahları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400" dirty="0"/>
          </a:p>
          <a:p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/>
              <a:t>Üniversitemiz ile iletişim numaralarımız</a:t>
            </a:r>
          </a:p>
        </p:txBody>
      </p:sp>
    </p:spTree>
    <p:extLst>
      <p:ext uri="{BB962C8B-B14F-4D97-AF65-F5344CB8AC3E}">
        <p14:creationId xmlns:p14="http://schemas.microsoft.com/office/powerpoint/2010/main" val="3717834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1E8379-A82B-2693-2069-0641D7EA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388" y="567840"/>
            <a:ext cx="65892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>
                <a:latin typeface="Arial Black" panose="020B0A04020102020204" pitchFamily="34" charset="0"/>
              </a:rPr>
              <a:t>Register</a:t>
            </a:r>
            <a:r>
              <a:rPr lang="tr-TR" dirty="0">
                <a:latin typeface="Arial Black" panose="020B0A04020102020204" pitchFamily="34" charset="0"/>
              </a:rPr>
              <a:t> Sistemine Yüklenmesi Zorunlu Olan Evraklar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8934248-1841-3320-D238-9C3F9A51B24F}"/>
              </a:ext>
            </a:extLst>
          </p:cNvPr>
          <p:cNvSpPr txBox="1"/>
          <p:nvPr/>
        </p:nvSpPr>
        <p:spPr>
          <a:xfrm>
            <a:off x="1521240" y="2237222"/>
            <a:ext cx="7099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Bahnschrift" panose="020B0502040204020203" pitchFamily="34" charset="0"/>
              </a:rPr>
              <a:t>Üniversitemize yeni kayıt yaptıran öğrencilerimizin kayıt süreçlerini eksiksiz tamamlayabilmeleri için, </a:t>
            </a:r>
            <a:r>
              <a:rPr lang="tr-TR" sz="2000" dirty="0" err="1">
                <a:latin typeface="Bahnschrift" panose="020B0502040204020203" pitchFamily="34" charset="0"/>
              </a:rPr>
              <a:t>Register</a:t>
            </a:r>
            <a:r>
              <a:rPr lang="tr-TR" sz="2000" dirty="0">
                <a:latin typeface="Bahnschrift" panose="020B0502040204020203" pitchFamily="34" charset="0"/>
              </a:rPr>
              <a:t> sisteminden gerekli belgeleri sisteme yüklemeleri gerekmektedir.</a:t>
            </a:r>
          </a:p>
          <a:p>
            <a:endParaRPr lang="tr-TR" sz="2000" dirty="0">
              <a:latin typeface="Bahnschrift" panose="020B0502040204020203" pitchFamily="34" charset="0"/>
            </a:endParaRPr>
          </a:p>
          <a:p>
            <a:endParaRPr lang="tr-TR" sz="2000" dirty="0">
              <a:latin typeface="Bahnschrift" panose="020B0502040204020203" pitchFamily="34" charset="0"/>
            </a:endParaRPr>
          </a:p>
          <a:p>
            <a:r>
              <a:rPr lang="tr-TR" sz="2000" dirty="0">
                <a:latin typeface="Bahnschrift" panose="020B0502040204020203" pitchFamily="34" charset="0"/>
              </a:rPr>
              <a:t>Bu kapsamda, Evraklar bölümüne aşağıdaki belgelerin yüklenmesi zorunludur:</a:t>
            </a:r>
          </a:p>
          <a:p>
            <a:endParaRPr lang="tr-TR" sz="2000" dirty="0">
              <a:latin typeface="Bahnschrift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latin typeface="Bahnschrift" panose="020B0502040204020203" pitchFamily="34" charset="0"/>
              </a:rPr>
              <a:t>TC kimlik belgesi</a:t>
            </a:r>
          </a:p>
          <a:p>
            <a:pPr marL="342900" indent="-342900">
              <a:buFont typeface="+mj-lt"/>
              <a:buAutoNum type="arabicPeriod"/>
            </a:pPr>
            <a:endParaRPr lang="tr-TR" sz="2000" dirty="0">
              <a:latin typeface="Bahnschrift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latin typeface="Bahnschrift" panose="020B0502040204020203" pitchFamily="34" charset="0"/>
              </a:rPr>
              <a:t> ÖSYM yerleştirme belgesi</a:t>
            </a:r>
          </a:p>
          <a:p>
            <a:pPr marL="342900" indent="-342900">
              <a:buFont typeface="+mj-lt"/>
              <a:buAutoNum type="arabicPeriod"/>
            </a:pPr>
            <a:endParaRPr lang="tr-TR" sz="2000" dirty="0">
              <a:latin typeface="Bahnschrift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latin typeface="Bahnschrift" panose="020B0502040204020203" pitchFamily="34" charset="0"/>
              </a:rPr>
              <a:t>Vesikalık fotoğraf</a:t>
            </a:r>
          </a:p>
        </p:txBody>
      </p:sp>
    </p:spTree>
    <p:extLst>
      <p:ext uri="{BB962C8B-B14F-4D97-AF65-F5344CB8AC3E}">
        <p14:creationId xmlns:p14="http://schemas.microsoft.com/office/powerpoint/2010/main" val="1652524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E3E915-CE89-6122-67BF-B31C301C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185" y="610042"/>
            <a:ext cx="6589200" cy="1280890"/>
          </a:xfrm>
        </p:spPr>
        <p:txBody>
          <a:bodyPr/>
          <a:lstStyle/>
          <a:p>
            <a:pPr algn="ctr"/>
            <a:r>
              <a:rPr lang="tr-TR" dirty="0">
                <a:latin typeface="Arial Black" panose="020B0A04020102020204" pitchFamily="34" charset="0"/>
              </a:rPr>
              <a:t>Yeni Kayıt Öğrenci Anketi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8D106A7-413D-C69B-34AE-873170309668}"/>
              </a:ext>
            </a:extLst>
          </p:cNvPr>
          <p:cNvSpPr txBox="1"/>
          <p:nvPr/>
        </p:nvSpPr>
        <p:spPr>
          <a:xfrm>
            <a:off x="1519311" y="5500468"/>
            <a:ext cx="6457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https://docs.google.com/forms/d/e/1FAIpQLSeZlbExJCUvE_btQSSFl221xSXAoY3sU2piaC4eyLBAQXzt2Q/viewform?usp=header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CE80AB1-4A11-8D83-4F86-6A9058491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96" y="2209507"/>
            <a:ext cx="305357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9A1EA8-B430-E481-ABC8-286BFDD5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822" y="5665816"/>
            <a:ext cx="7650356" cy="1280890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Teşekkür Ederiz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7D2E792-5E44-01E2-FCD1-55FB6BFB77C1}"/>
              </a:ext>
            </a:extLst>
          </p:cNvPr>
          <p:cNvSpPr txBox="1"/>
          <p:nvPr/>
        </p:nvSpPr>
        <p:spPr>
          <a:xfrm>
            <a:off x="2042582" y="2746432"/>
            <a:ext cx="661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Unutmayınız! Sağlık alanındaki yolculuğunuz, insanlığa uzanan bir ışıktır.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C47CC62-3D97-95A6-35D5-847FFE4D8D33}"/>
              </a:ext>
            </a:extLst>
          </p:cNvPr>
          <p:cNvSpPr txBox="1"/>
          <p:nvPr/>
        </p:nvSpPr>
        <p:spPr>
          <a:xfrm>
            <a:off x="3353866" y="4588598"/>
            <a:ext cx="5308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Dr. Aslı AYKAÇ SÜER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Prm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Sude ŞENER</a:t>
            </a:r>
          </a:p>
        </p:txBody>
      </p:sp>
      <p:sp>
        <p:nvSpPr>
          <p:cNvPr id="5" name="Metin kutusu 2">
            <a:extLst>
              <a:ext uri="{FF2B5EF4-FFF2-40B4-BE49-F238E27FC236}">
                <a16:creationId xmlns:a16="http://schemas.microsoft.com/office/drawing/2014/main" id="{FBFCF5C5-F565-4935-A4D6-3EEA811310AE}"/>
              </a:ext>
            </a:extLst>
          </p:cNvPr>
          <p:cNvSpPr txBox="1"/>
          <p:nvPr/>
        </p:nvSpPr>
        <p:spPr>
          <a:xfrm>
            <a:off x="1262238" y="1465542"/>
            <a:ext cx="661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Birlikte Sağlıklı  adım atalım</a:t>
            </a:r>
          </a:p>
        </p:txBody>
      </p:sp>
    </p:spTree>
    <p:extLst>
      <p:ext uri="{BB962C8B-B14F-4D97-AF65-F5344CB8AC3E}">
        <p14:creationId xmlns:p14="http://schemas.microsoft.com/office/powerpoint/2010/main" val="357344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A3CCE0-D1C1-F421-8687-0E1EAF4C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64812"/>
            <a:ext cx="7940040" cy="2277548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tx1"/>
                </a:solidFill>
              </a:rPr>
              <a:t>Misyonumuz:</a:t>
            </a:r>
            <a:br>
              <a:rPr lang="tr-TR" sz="2800" b="1" dirty="0"/>
            </a:br>
            <a:r>
              <a:rPr lang="tr-TR" sz="2400" dirty="0">
                <a:solidFill>
                  <a:schemeClr val="tx1"/>
                </a:solidFill>
              </a:rPr>
              <a:t>Teorik bilgiyi uygulama ile birleştiren, etik değerlere bağlı ve çağın teknolojilerine hakim sağlık profesyonelleri yetiştirmek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334B228-2F54-B166-6359-56AD861F3054}"/>
              </a:ext>
            </a:extLst>
          </p:cNvPr>
          <p:cNvSpPr txBox="1"/>
          <p:nvPr/>
        </p:nvSpPr>
        <p:spPr>
          <a:xfrm>
            <a:off x="633046" y="3429000"/>
            <a:ext cx="811705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Vizyonumuz:</a:t>
            </a:r>
          </a:p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Ulusal ve uluslararası düzeyde tercih edilen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Modern araştırma ve uygulama imkanlarıyla güçlü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Mezunlarıyla ülkesine insanlığa değer katan öncü bir yüksekokul olmaktır.</a:t>
            </a:r>
          </a:p>
        </p:txBody>
      </p:sp>
    </p:spTree>
    <p:extLst>
      <p:ext uri="{BB962C8B-B14F-4D97-AF65-F5344CB8AC3E}">
        <p14:creationId xmlns:p14="http://schemas.microsoft.com/office/powerpoint/2010/main" val="357010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9FE454-1E44-EBE5-AE33-E0577F0C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0" y="483434"/>
            <a:ext cx="6589200" cy="1280890"/>
          </a:xfrm>
        </p:spPr>
        <p:txBody>
          <a:bodyPr>
            <a:noAutofit/>
          </a:bodyPr>
          <a:lstStyle/>
          <a:p>
            <a:pPr algn="ctr"/>
            <a:r>
              <a:rPr lang="tr-TR" sz="2800" dirty="0">
                <a:latin typeface="Arial Black" panose="020B0A04020102020204" pitchFamily="34" charset="0"/>
              </a:rPr>
              <a:t>SHMYO’nun</a:t>
            </a:r>
            <a:br>
              <a:rPr lang="tr-TR" sz="2800" dirty="0">
                <a:latin typeface="Arial Black" panose="020B0A04020102020204" pitchFamily="34" charset="0"/>
              </a:rPr>
            </a:br>
            <a:r>
              <a:rPr lang="tr-TR" sz="2800" dirty="0">
                <a:latin typeface="Arial Black" panose="020B0A04020102020204" pitchFamily="34" charset="0"/>
              </a:rPr>
              <a:t>Sağlık Sektöründeki Yeri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025C199-85BA-F0E4-909B-DF618A4CDC31}"/>
              </a:ext>
            </a:extLst>
          </p:cNvPr>
          <p:cNvSpPr txBox="1"/>
          <p:nvPr/>
        </p:nvSpPr>
        <p:spPr>
          <a:xfrm>
            <a:off x="464234" y="2219582"/>
            <a:ext cx="8133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b="1" dirty="0"/>
              <a:t>Tekniker yetiştirmek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Öğrencilere teorik bilgi ve uygulama becerisini aynı anda kazandırmak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Öğrencilerin sağlık alanında görev alabilecek bilgi ve becerileri kazandırmak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Mezunlarına kamu, özel sektör ve yurtdışında iş imkanı</a:t>
            </a:r>
          </a:p>
        </p:txBody>
      </p:sp>
    </p:spTree>
    <p:extLst>
      <p:ext uri="{BB962C8B-B14F-4D97-AF65-F5344CB8AC3E}">
        <p14:creationId xmlns:p14="http://schemas.microsoft.com/office/powerpoint/2010/main" val="228705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79E2CE-193A-DF3B-1249-0A0217FB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Bahnschrift" panose="020B0502040204020203" pitchFamily="34" charset="0"/>
              </a:rPr>
              <a:t>SHMYO Bölümlerimiz</a:t>
            </a: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BD99A91C-F294-8CE0-D108-029CBB050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714020"/>
              </p:ext>
            </p:extLst>
          </p:nvPr>
        </p:nvGraphicFramePr>
        <p:xfrm>
          <a:off x="4640580" y="2621280"/>
          <a:ext cx="307086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4AC72C77-F702-1055-869C-E597B9D1F2C9}"/>
              </a:ext>
            </a:extLst>
          </p:cNvPr>
          <p:cNvSpPr txBox="1"/>
          <p:nvPr/>
        </p:nvSpPr>
        <p:spPr>
          <a:xfrm>
            <a:off x="3938954" y="3896751"/>
            <a:ext cx="419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81BDBF6-DC50-7431-3156-91345F909049}"/>
              </a:ext>
            </a:extLst>
          </p:cNvPr>
          <p:cNvSpPr txBox="1"/>
          <p:nvPr/>
        </p:nvSpPr>
        <p:spPr>
          <a:xfrm>
            <a:off x="1405890" y="1671407"/>
            <a:ext cx="74980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Ağız Ve Diş Sağlığı Destek Personeli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Ameliyathane Hizmetleri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Biyomedikal Cihaz Teknolojisi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Çocuk Gelişimi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Diyaliz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Ebelik Teknikerliği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Eczacılık Hizmetleri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Elektronörofizyoloji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Fizyoterapi Teknikerliği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İlk Ve Acil Yardım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İşçi Sağlığı Ve İş Güvenliği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Laborant ve Veteriner Sağlık</a:t>
            </a:r>
          </a:p>
        </p:txBody>
      </p:sp>
    </p:spTree>
    <p:extLst>
      <p:ext uri="{BB962C8B-B14F-4D97-AF65-F5344CB8AC3E}">
        <p14:creationId xmlns:p14="http://schemas.microsoft.com/office/powerpoint/2010/main" val="425239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E3C374-929F-756B-DD90-0D9ADD70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920" y="624110"/>
            <a:ext cx="6589200" cy="1280890"/>
          </a:xfrm>
        </p:spPr>
        <p:txBody>
          <a:bodyPr/>
          <a:lstStyle/>
          <a:p>
            <a:r>
              <a:rPr lang="tr-TR" b="1" dirty="0">
                <a:latin typeface="Bahnschrift" panose="020B0502040204020203" pitchFamily="34" charset="0"/>
              </a:rPr>
              <a:t>SHMYO Bölümlerimiz-2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30D8273-4301-4C1C-3833-A2FC0C2E6EB0}"/>
              </a:ext>
            </a:extLst>
          </p:cNvPr>
          <p:cNvSpPr txBox="1"/>
          <p:nvPr/>
        </p:nvSpPr>
        <p:spPr>
          <a:xfrm>
            <a:off x="1591056" y="1905000"/>
            <a:ext cx="55861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Odyometri Teknikerliği</a:t>
            </a: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Optisyenlik</a:t>
            </a: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 Ortopedik Protez Ortez</a:t>
            </a: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Patoloji Laboratuvarı Teknikerliği</a:t>
            </a: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Perfüzyon Teknikerliği</a:t>
            </a: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 Radyoterapi Teknikerliği</a:t>
            </a: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 Tıbbi Dökumantasyon ve Sekreterlik</a:t>
            </a: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 Tıbbi Görüntüleme Teknikerliği</a:t>
            </a: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 Tıbbi Laboratuvar Teknikerliği</a:t>
            </a:r>
          </a:p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 Yaşlı Bakım</a:t>
            </a:r>
          </a:p>
        </p:txBody>
      </p:sp>
    </p:spTree>
    <p:extLst>
      <p:ext uri="{BB962C8B-B14F-4D97-AF65-F5344CB8AC3E}">
        <p14:creationId xmlns:p14="http://schemas.microsoft.com/office/powerpoint/2010/main" val="192066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E4FE65-9C36-4475-0E22-32DD54C5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349790"/>
            <a:ext cx="6589200" cy="1280890"/>
          </a:xfrm>
        </p:spPr>
        <p:txBody>
          <a:bodyPr/>
          <a:lstStyle/>
          <a:p>
            <a:r>
              <a:rPr lang="tr-TR" b="1" dirty="0"/>
              <a:t>Eğitim Olanaklarımız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185397-879F-B0BE-473B-4FCCB7BD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005840"/>
            <a:ext cx="8869680" cy="307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9F012BC-FED5-5A68-99CD-F8018111A6ED}"/>
              </a:ext>
            </a:extLst>
          </p:cNvPr>
          <p:cNvSpPr txBox="1"/>
          <p:nvPr/>
        </p:nvSpPr>
        <p:spPr>
          <a:xfrm>
            <a:off x="762001" y="4384552"/>
            <a:ext cx="8551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laboratuvar ve simülasyon merkezleri</a:t>
            </a:r>
          </a:p>
          <a:p>
            <a:endParaRPr lang="tr-TR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Yakın Doğu Üniversitesi Hastanesi’nde staj ve uygulama fırsatı.</a:t>
            </a:r>
          </a:p>
          <a:p>
            <a:endParaRPr lang="tr-TR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Alanında Uzman akademik kadro</a:t>
            </a:r>
          </a:p>
        </p:txBody>
      </p:sp>
    </p:spTree>
    <p:extLst>
      <p:ext uri="{BB962C8B-B14F-4D97-AF65-F5344CB8AC3E}">
        <p14:creationId xmlns:p14="http://schemas.microsoft.com/office/powerpoint/2010/main" val="103715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>
            <a:extLst>
              <a:ext uri="{FF2B5EF4-FFF2-40B4-BE49-F238E27FC236}">
                <a16:creationId xmlns:a16="http://schemas.microsoft.com/office/drawing/2014/main" id="{FC9BAEFF-B022-A201-5636-8112375AA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35" y="217845"/>
            <a:ext cx="3974710" cy="633762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3233D8D-7050-AA25-AC03-6FC0BAC8FCBC}"/>
              </a:ext>
            </a:extLst>
          </p:cNvPr>
          <p:cNvSpPr txBox="1"/>
          <p:nvPr/>
        </p:nvSpPr>
        <p:spPr>
          <a:xfrm>
            <a:off x="3848098" y="417502"/>
            <a:ext cx="457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r-TR" sz="4000" b="1" dirty="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Sağlık Alanının Kritik Önemi</a:t>
            </a: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8119FC16-9558-DBC0-C242-CA560E1E9533}"/>
              </a:ext>
            </a:extLst>
          </p:cNvPr>
          <p:cNvSpPr/>
          <p:nvPr/>
        </p:nvSpPr>
        <p:spPr>
          <a:xfrm>
            <a:off x="4453464" y="1856441"/>
            <a:ext cx="4572001" cy="989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550"/>
              </a:lnSpc>
              <a:buNone/>
            </a:pPr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Sağlık yalnızca hastalık ve sakatlığın olmaması değil, fizyolojik, psikolojik ve sosyal yönden tam bir iyilik halidir.</a:t>
            </a:r>
          </a:p>
          <a:p>
            <a:pPr marL="0" indent="0" algn="l">
              <a:lnSpc>
                <a:spcPts val="2550"/>
              </a:lnSpc>
              <a:buNone/>
            </a:pPr>
            <a:endParaRPr lang="tr-TR" sz="20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oplumun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refahını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doğr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etkileyen, sürekli gelişen ve yenilenen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alandır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ts val="2550"/>
              </a:lnSpc>
              <a:buNone/>
            </a:pPr>
            <a:endParaRPr lang="tr-TR" sz="24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ts val="2550"/>
              </a:lnSpc>
              <a:buNone/>
            </a:pPr>
            <a:endParaRPr lang="tr-TR" sz="24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 sağlığını koruma ve geliştirme</a:t>
            </a:r>
          </a:p>
          <a:p>
            <a:pPr marL="342900" indent="-342900" algn="l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Yaşam kalitesini arttırma</a:t>
            </a:r>
          </a:p>
          <a:p>
            <a:pPr marL="342900" indent="-342900" algn="l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 tedavi ve gelişmeleri takip etme</a:t>
            </a:r>
          </a:p>
          <a:p>
            <a:pPr marL="0" indent="0" algn="l">
              <a:lnSpc>
                <a:spcPts val="2550"/>
              </a:lnSpc>
              <a:buNone/>
            </a:pPr>
            <a:endParaRPr lang="tr-TR" sz="24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lnSpc>
                <a:spcPts val="255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07089BFD-79F5-32EC-E938-EB408B4E2AEF}"/>
              </a:ext>
            </a:extLst>
          </p:cNvPr>
          <p:cNvSpPr/>
          <p:nvPr/>
        </p:nvSpPr>
        <p:spPr>
          <a:xfrm>
            <a:off x="1400949" y="3264038"/>
            <a:ext cx="6342102" cy="278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550"/>
              </a:lnSpc>
              <a:buSzPct val="10000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011425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8405</TotalTime>
  <Words>1208</Words>
  <Application>Microsoft Office PowerPoint</Application>
  <PresentationFormat>Ekran Gösterisi (4:3)</PresentationFormat>
  <Paragraphs>228</Paragraphs>
  <Slides>33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5" baseType="lpstr">
      <vt:lpstr>Aptos</vt:lpstr>
      <vt:lpstr>Arial</vt:lpstr>
      <vt:lpstr>Arial Black</vt:lpstr>
      <vt:lpstr>Bahnschrift</vt:lpstr>
      <vt:lpstr>Bernard MT Condensed</vt:lpstr>
      <vt:lpstr>Calibri</vt:lpstr>
      <vt:lpstr>Century Gothic</vt:lpstr>
      <vt:lpstr>Lucida Sans Unicode</vt:lpstr>
      <vt:lpstr>Tahoma</vt:lpstr>
      <vt:lpstr>Wingdings</vt:lpstr>
      <vt:lpstr>Wingdings 3</vt:lpstr>
      <vt:lpstr>Wisp</vt:lpstr>
      <vt:lpstr>PowerPoint Sunusu</vt:lpstr>
      <vt:lpstr>Üniversitemizi Tanıyalım</vt:lpstr>
      <vt:lpstr>Sağlık Hizmetleri Meslek Yüksekokulu’nu Tanıyalım</vt:lpstr>
      <vt:lpstr>Misyonumuz: Teorik bilgiyi uygulama ile birleştiren, etik değerlere bağlı ve çağın teknolojilerine hakim sağlık profesyonelleri yetiştirmek</vt:lpstr>
      <vt:lpstr>SHMYO’nun Sağlık Sektöründeki Yeri</vt:lpstr>
      <vt:lpstr>SHMYO Bölümlerimiz</vt:lpstr>
      <vt:lpstr>SHMYO Bölümlerimiz-2</vt:lpstr>
      <vt:lpstr>Eğitim Olanaklarımız</vt:lpstr>
      <vt:lpstr>PowerPoint Sunusu</vt:lpstr>
      <vt:lpstr>PowerPoint Sunusu</vt:lpstr>
      <vt:lpstr>PowerPoint Sunusu</vt:lpstr>
      <vt:lpstr>Ders Geçme Sistemi</vt:lpstr>
      <vt:lpstr>Ders Devam Zorunluluğu ve Başarı Koşulları</vt:lpstr>
      <vt:lpstr>Sınavlar Hakkında Genel                            Bilgilendirme</vt:lpstr>
      <vt:lpstr>Sınavlarda Uyulması Gereken Kurallar</vt:lpstr>
      <vt:lpstr>Staj ve Uygulama Süreçleri</vt:lpstr>
      <vt:lpstr>Staj Evrakları ve Devam Zorunluluğu</vt:lpstr>
      <vt:lpstr>Derslik Bulma Rehberi</vt:lpstr>
      <vt:lpstr>Ortak Derslerde İşleyiş ve Uzebim Platformu</vt:lpstr>
      <vt:lpstr>2.     Platform Kullanım Koşulları  UZEBİM platformunda yer alan KAM100, KAR100, KTK100, TUR101, TUR102, İNG101,İNG102, AİT101, AİT102, derslerinin sağlıklı bir şekilde yürütülmesi Küütüphane PC’lerinden  [Android işletim sistemi]    Farklı işletim sistemleri kullanılması halinde ders içeriklerine erişim, ilerleme ve kaydetme sorunlar yaşanabilir</vt:lpstr>
      <vt:lpstr>3.     Ders Dili  </vt:lpstr>
      <vt:lpstr>KAM100-CAM100----Öğrencilerin ders platformunda yer alan tüm videoları izlemeleri ve etkinlikleri tamamlamaları gerekmektedir.  Notlandırma, score yüzdeliği üzerinden yapılmaktadır.    </vt:lpstr>
      <vt:lpstr>PowerPoint Sunusu</vt:lpstr>
      <vt:lpstr>Web Sitesi Kullanımı</vt:lpstr>
      <vt:lpstr>Üniversitemizin Web Sitesinde Ulaşabileceğiniz Bilgiler</vt:lpstr>
      <vt:lpstr>1- Akademik Takvim</vt:lpstr>
      <vt:lpstr>2- Ders Programları </vt:lpstr>
      <vt:lpstr>3- Duyurular</vt:lpstr>
      <vt:lpstr>4- öğrenci işleri &amp; Kayıt bilgileri </vt:lpstr>
      <vt:lpstr>5- İLETİŞİM VE ULAŞIM BİLGİLERİ</vt:lpstr>
      <vt:lpstr>Register Sistemine Yüklenmesi Zorunlu Olan Evraklar</vt:lpstr>
      <vt:lpstr>Yeni Kayıt Öğrenci Anketi</vt:lpstr>
      <vt:lpstr>Teşekkür Ederiz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Abdurrahman</dc:creator>
  <cp:lastModifiedBy>Adnan Selim KİMYON</cp:lastModifiedBy>
  <cp:revision>64</cp:revision>
  <dcterms:created xsi:type="dcterms:W3CDTF">2025-08-15T18:00:27Z</dcterms:created>
  <dcterms:modified xsi:type="dcterms:W3CDTF">2025-10-08T17:34:20Z</dcterms:modified>
</cp:coreProperties>
</file>